
<file path=[Content_Types].xml><?xml version="1.0" encoding="utf-8"?>
<Types xmlns="http://schemas.openxmlformats.org/package/2006/content-types">
  <Default Extension="jfif" ContentType="image/jpeg"/>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92" r:id="rId1"/>
  </p:sldMasterIdLst>
  <p:notesMasterIdLst>
    <p:notesMasterId r:id="rId30"/>
  </p:notesMasterIdLst>
  <p:sldIdLst>
    <p:sldId id="256" r:id="rId2"/>
    <p:sldId id="257" r:id="rId3"/>
    <p:sldId id="258" r:id="rId4"/>
    <p:sldId id="259" r:id="rId5"/>
    <p:sldId id="260" r:id="rId6"/>
    <p:sldId id="261" r:id="rId7"/>
    <p:sldId id="263" r:id="rId8"/>
    <p:sldId id="277" r:id="rId9"/>
    <p:sldId id="264" r:id="rId10"/>
    <p:sldId id="265" r:id="rId11"/>
    <p:sldId id="262" r:id="rId12"/>
    <p:sldId id="266" r:id="rId13"/>
    <p:sldId id="267" r:id="rId14"/>
    <p:sldId id="268" r:id="rId15"/>
    <p:sldId id="269" r:id="rId16"/>
    <p:sldId id="270" r:id="rId17"/>
    <p:sldId id="271" r:id="rId18"/>
    <p:sldId id="272" r:id="rId19"/>
    <p:sldId id="273" r:id="rId20"/>
    <p:sldId id="274" r:id="rId21"/>
    <p:sldId id="275" r:id="rId22"/>
    <p:sldId id="276" r:id="rId23"/>
    <p:sldId id="278" r:id="rId24"/>
    <p:sldId id="279" r:id="rId25"/>
    <p:sldId id="280" r:id="rId26"/>
    <p:sldId id="281" r:id="rId27"/>
    <p:sldId id="282" r:id="rId28"/>
    <p:sldId id="283" r:id="rId2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72" d="100"/>
          <a:sy n="72" d="100"/>
        </p:scale>
        <p:origin x="660" y="7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FF960DF-5DE3-4012-B40A-B50CDB9B0D80}" type="datetimeFigureOut">
              <a:rPr lang="en-US" smtClean="0"/>
              <a:t>1/6/2022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D96E408-993C-4D04-9BE5-F03725465E0F}" type="slidenum">
              <a:rPr lang="en-US" smtClean="0"/>
              <a:t>‹#›</a:t>
            </a:fld>
            <a:endParaRPr lang="en-US"/>
          </a:p>
        </p:txBody>
      </p:sp>
    </p:spTree>
    <p:extLst>
      <p:ext uri="{BB962C8B-B14F-4D97-AF65-F5344CB8AC3E}">
        <p14:creationId xmlns:p14="http://schemas.microsoft.com/office/powerpoint/2010/main" val="14852114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74423" y="802298"/>
            <a:ext cx="8637073" cy="2920713"/>
          </a:xfrm>
        </p:spPr>
        <p:txBody>
          <a:bodyPr bIns="0" anchor="b">
            <a:normAutofit/>
          </a:bodyPr>
          <a:lstStyle>
            <a:lvl1pPr algn="ctr">
              <a:defRPr sz="6600"/>
            </a:lvl1pPr>
          </a:lstStyle>
          <a:p>
            <a:r>
              <a:rPr lang="en-US"/>
              <a:t>Click to edit Master title style</a:t>
            </a:r>
            <a:endParaRPr lang="en-US" dirty="0"/>
          </a:p>
        </p:txBody>
      </p:sp>
      <p:sp>
        <p:nvSpPr>
          <p:cNvPr id="3" name="Subtitle 2"/>
          <p:cNvSpPr>
            <a:spLocks noGrp="1"/>
          </p:cNvSpPr>
          <p:nvPr>
            <p:ph type="subTitle" idx="1"/>
          </p:nvPr>
        </p:nvSpPr>
        <p:spPr>
          <a:xfrm>
            <a:off x="1774424" y="3724074"/>
            <a:ext cx="8637072" cy="977621"/>
          </a:xfrm>
        </p:spPr>
        <p:txBody>
          <a:bodyPr tIns="91440" bIns="91440">
            <a:normAutofit/>
          </a:bodyPr>
          <a:lstStyle>
            <a:lvl1pPr marL="0" indent="0" algn="ctr">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229441B-9DA7-414D-A4BF-FB8C088995D9}" type="datetimeFigureOut">
              <a:rPr lang="en-US" smtClean="0"/>
              <a:t>1/6/2022</a:t>
            </a:fld>
            <a:endParaRPr lang="en-US"/>
          </a:p>
        </p:txBody>
      </p:sp>
      <p:sp>
        <p:nvSpPr>
          <p:cNvPr id="5" name="Footer Placeholder 4"/>
          <p:cNvSpPr>
            <a:spLocks noGrp="1"/>
          </p:cNvSpPr>
          <p:nvPr>
            <p:ph type="ftr" sz="quarter" idx="11"/>
          </p:nvPr>
        </p:nvSpPr>
        <p:spPr>
          <a:xfrm>
            <a:off x="1451579" y="329307"/>
            <a:ext cx="5626774" cy="309201"/>
          </a:xfrm>
        </p:spPr>
        <p:txBody>
          <a:bodyPr/>
          <a:lstStyle/>
          <a:p>
            <a:endParaRPr lang="en-US"/>
          </a:p>
        </p:txBody>
      </p:sp>
      <p:sp>
        <p:nvSpPr>
          <p:cNvPr id="6" name="Slide Number Placeholder 5"/>
          <p:cNvSpPr>
            <a:spLocks noGrp="1"/>
          </p:cNvSpPr>
          <p:nvPr>
            <p:ph type="sldNum" sz="quarter" idx="12"/>
          </p:nvPr>
        </p:nvSpPr>
        <p:spPr>
          <a:xfrm>
            <a:off x="476834" y="798973"/>
            <a:ext cx="811019" cy="503578"/>
          </a:xfrm>
        </p:spPr>
        <p:txBody>
          <a:bodyPr/>
          <a:lstStyle/>
          <a:p>
            <a:fld id="{40360374-D1B2-4E81-9BAE-8CF41E659201}" type="slidenum">
              <a:rPr lang="en-US" smtClean="0"/>
              <a:t>‹#›</a:t>
            </a:fld>
            <a:endParaRPr lang="en-US"/>
          </a:p>
        </p:txBody>
      </p:sp>
    </p:spTree>
    <p:extLst>
      <p:ext uri="{BB962C8B-B14F-4D97-AF65-F5344CB8AC3E}">
        <p14:creationId xmlns:p14="http://schemas.microsoft.com/office/powerpoint/2010/main" val="41393966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229441B-9DA7-414D-A4BF-FB8C088995D9}" type="datetimeFigureOut">
              <a:rPr lang="en-US" smtClean="0"/>
              <a:t>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360374-D1B2-4E81-9BAE-8CF41E659201}" type="slidenum">
              <a:rPr lang="en-US" smtClean="0"/>
              <a:t>‹#›</a:t>
            </a:fld>
            <a:endParaRPr lang="en-US"/>
          </a:p>
        </p:txBody>
      </p:sp>
    </p:spTree>
    <p:extLst>
      <p:ext uri="{BB962C8B-B14F-4D97-AF65-F5344CB8AC3E}">
        <p14:creationId xmlns:p14="http://schemas.microsoft.com/office/powerpoint/2010/main" val="9909935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27052"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518654"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229441B-9DA7-414D-A4BF-FB8C088995D9}" type="datetimeFigureOut">
              <a:rPr lang="en-US" smtClean="0"/>
              <a:t>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360374-D1B2-4E81-9BAE-8CF41E659201}" type="slidenum">
              <a:rPr lang="en-US" smtClean="0"/>
              <a:t>‹#›</a:t>
            </a:fld>
            <a:endParaRPr lang="en-US"/>
          </a:p>
        </p:txBody>
      </p:sp>
    </p:spTree>
    <p:extLst>
      <p:ext uri="{BB962C8B-B14F-4D97-AF65-F5344CB8AC3E}">
        <p14:creationId xmlns:p14="http://schemas.microsoft.com/office/powerpoint/2010/main" val="34732950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229441B-9DA7-414D-A4BF-FB8C088995D9}" type="datetimeFigureOut">
              <a:rPr lang="en-US" smtClean="0"/>
              <a:t>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360374-D1B2-4E81-9BAE-8CF41E659201}" type="slidenum">
              <a:rPr lang="en-US" smtClean="0"/>
              <a:t>‹#›</a:t>
            </a:fld>
            <a:endParaRPr lang="en-US"/>
          </a:p>
        </p:txBody>
      </p:sp>
    </p:spTree>
    <p:extLst>
      <p:ext uri="{BB962C8B-B14F-4D97-AF65-F5344CB8AC3E}">
        <p14:creationId xmlns:p14="http://schemas.microsoft.com/office/powerpoint/2010/main" val="29155086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74423" y="1756130"/>
            <a:ext cx="8643154" cy="1969007"/>
          </a:xfrm>
        </p:spPr>
        <p:txBody>
          <a:bodyPr anchor="b">
            <a:normAutofit/>
          </a:bodyPr>
          <a:lstStyle>
            <a:lvl1pPr algn="ctr">
              <a:defRPr sz="3600"/>
            </a:lvl1pPr>
          </a:lstStyle>
          <a:p>
            <a:r>
              <a:rPr lang="en-US"/>
              <a:t>Click to edit Master title style</a:t>
            </a:r>
            <a:endParaRPr lang="en-US" dirty="0"/>
          </a:p>
        </p:txBody>
      </p:sp>
      <p:sp>
        <p:nvSpPr>
          <p:cNvPr id="3" name="Text Placeholder 2"/>
          <p:cNvSpPr>
            <a:spLocks noGrp="1"/>
          </p:cNvSpPr>
          <p:nvPr>
            <p:ph type="body" idx="1"/>
          </p:nvPr>
        </p:nvSpPr>
        <p:spPr>
          <a:xfrm>
            <a:off x="1774423" y="3725137"/>
            <a:ext cx="8643154" cy="1093987"/>
          </a:xfrm>
        </p:spPr>
        <p:txBody>
          <a:bodyPr tIns="91440">
            <a:normAutofit/>
          </a:bodyPr>
          <a:lstStyle>
            <a:lvl1pPr marL="0" indent="0" algn="ctr">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229441B-9DA7-414D-A4BF-FB8C088995D9}" type="datetimeFigureOut">
              <a:rPr lang="en-US" smtClean="0"/>
              <a:t>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360374-D1B2-4E81-9BAE-8CF41E659201}" type="slidenum">
              <a:rPr lang="en-US" smtClean="0"/>
              <a:t>‹#›</a:t>
            </a:fld>
            <a:endParaRPr lang="en-US"/>
          </a:p>
        </p:txBody>
      </p:sp>
    </p:spTree>
    <p:extLst>
      <p:ext uri="{BB962C8B-B14F-4D97-AF65-F5344CB8AC3E}">
        <p14:creationId xmlns:p14="http://schemas.microsoft.com/office/powerpoint/2010/main" val="28663001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293577"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488654"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54140" y="2017343"/>
            <a:ext cx="4488654"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229441B-9DA7-414D-A4BF-FB8C088995D9}" type="datetimeFigureOut">
              <a:rPr lang="en-US" smtClean="0"/>
              <a:t>1/6/2022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0360374-D1B2-4E81-9BAE-8CF41E659201}" type="slidenum">
              <a:rPr lang="en-US" smtClean="0"/>
              <a:t>‹#›</a:t>
            </a:fld>
            <a:endParaRPr lang="en-US"/>
          </a:p>
        </p:txBody>
      </p:sp>
    </p:spTree>
    <p:extLst>
      <p:ext uri="{BB962C8B-B14F-4D97-AF65-F5344CB8AC3E}">
        <p14:creationId xmlns:p14="http://schemas.microsoft.com/office/powerpoint/2010/main" val="356053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295603"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488794"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488794"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56025" y="2023003"/>
            <a:ext cx="4488794"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56025" y="2821491"/>
            <a:ext cx="4488794"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229441B-9DA7-414D-A4BF-FB8C088995D9}" type="datetimeFigureOut">
              <a:rPr lang="en-US" smtClean="0"/>
              <a:t>1/6/2022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0360374-D1B2-4E81-9BAE-8CF41E659201}" type="slidenum">
              <a:rPr lang="en-US" smtClean="0"/>
              <a:t>‹#›</a:t>
            </a:fld>
            <a:endParaRPr lang="en-US"/>
          </a:p>
        </p:txBody>
      </p:sp>
    </p:spTree>
    <p:extLst>
      <p:ext uri="{BB962C8B-B14F-4D97-AF65-F5344CB8AC3E}">
        <p14:creationId xmlns:p14="http://schemas.microsoft.com/office/powerpoint/2010/main" val="40829226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229441B-9DA7-414D-A4BF-FB8C088995D9}" type="datetimeFigureOut">
              <a:rPr lang="en-US" smtClean="0"/>
              <a:t>1/6/2022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0360374-D1B2-4E81-9BAE-8CF41E659201}" type="slidenum">
              <a:rPr lang="en-US" smtClean="0"/>
              <a:t>‹#›</a:t>
            </a:fld>
            <a:endParaRPr lang="en-US"/>
          </a:p>
        </p:txBody>
      </p:sp>
    </p:spTree>
    <p:extLst>
      <p:ext uri="{BB962C8B-B14F-4D97-AF65-F5344CB8AC3E}">
        <p14:creationId xmlns:p14="http://schemas.microsoft.com/office/powerpoint/2010/main" val="32256282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229441B-9DA7-414D-A4BF-FB8C088995D9}" type="datetimeFigureOut">
              <a:rPr lang="en-US" smtClean="0"/>
              <a:t>1/6/2022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0360374-D1B2-4E81-9BAE-8CF41E659201}" type="slidenum">
              <a:rPr lang="en-US" smtClean="0"/>
              <a:t>‹#›</a:t>
            </a:fld>
            <a:endParaRPr lang="en-US"/>
          </a:p>
        </p:txBody>
      </p:sp>
    </p:spTree>
    <p:extLst>
      <p:ext uri="{BB962C8B-B14F-4D97-AF65-F5344CB8AC3E}">
        <p14:creationId xmlns:p14="http://schemas.microsoft.com/office/powerpoint/2010/main" val="39102148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2961967" cy="2406518"/>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473032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2961967"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229441B-9DA7-414D-A4BF-FB8C088995D9}" type="datetimeFigureOut">
              <a:rPr lang="en-US" smtClean="0"/>
              <a:t>1/6/2022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0360374-D1B2-4E81-9BAE-8CF41E659201}" type="slidenum">
              <a:rPr lang="en-US" smtClean="0"/>
              <a:t>‹#›</a:t>
            </a:fld>
            <a:endParaRPr lang="en-US"/>
          </a:p>
        </p:txBody>
      </p:sp>
    </p:spTree>
    <p:extLst>
      <p:ext uri="{BB962C8B-B14F-4D97-AF65-F5344CB8AC3E}">
        <p14:creationId xmlns:p14="http://schemas.microsoft.com/office/powerpoint/2010/main" val="2885602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7477387" y="482170"/>
            <a:ext cx="4074533" cy="5149101"/>
            <a:chOff x="7477387" y="482170"/>
            <a:chExt cx="4074533" cy="5149101"/>
          </a:xfrm>
        </p:grpSpPr>
        <p:sp>
          <p:nvSpPr>
            <p:cNvPr id="18" name="Rectangle 17"/>
            <p:cNvSpPr/>
            <p:nvPr/>
          </p:nvSpPr>
          <p:spPr>
            <a:xfrm>
              <a:off x="7477387" y="482170"/>
              <a:ext cx="4074533" cy="5149101"/>
            </a:xfrm>
            <a:prstGeom prst="rect">
              <a:avLst/>
            </a:prstGeom>
            <a:blipFill dpi="0" rotWithShape="1">
              <a:blip r:embed="rId2">
                <a:alphaModFix amt="30000"/>
              </a:blip>
              <a:srcRect/>
              <a:tile tx="0" ty="0" sx="100000" sy="100000" flip="none" algn="ctr"/>
            </a:blip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extrusionH="76200" contourW="12700" prstMaterial="matte">
              <a:bevelT w="152400" h="50800" prst="softRound"/>
              <a:extrusionClr>
                <a:schemeClr val="tx2"/>
              </a:extrusionClr>
              <a:contourClr>
                <a:schemeClr val="bg2"/>
              </a:contourClr>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a:xfrm>
              <a:off x="7790446" y="812506"/>
              <a:ext cx="3450289" cy="4466452"/>
            </a:xfrm>
            <a:prstGeom prst="rect">
              <a:avLst/>
            </a:prstGeom>
            <a:gradFill>
              <a:gsLst>
                <a:gs pos="0">
                  <a:srgbClr val="DADADA"/>
                </a:gs>
                <a:gs pos="100000">
                  <a:srgbClr val="FFFFFE"/>
                </a:gs>
              </a:gsLst>
              <a:lin ang="16200000" scaled="0"/>
            </a:gradFill>
            <a:ln w="38100" cmpd="sng">
              <a:solidFill>
                <a:schemeClr val="tx2">
                  <a:lumMod val="25000"/>
                </a:schemeClr>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2"/>
            <a:ext cx="5532328" cy="1922299"/>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50000"/>
              <a:lumOff val="50000"/>
              <a:alpha val="80000"/>
            </a:schemeClr>
          </a:solidFill>
          <a:ln w="9525" cap="sq">
            <a:noFill/>
            <a:miter lim="800000"/>
          </a:ln>
          <a:effectLst/>
        </p:spPr>
        <p:txBody>
          <a:bodyPr vert="horz" lIns="91440" tIns="45720" rIns="91440" bIns="45720" rtlCol="0" anchor="t">
            <a:normAutofit/>
          </a:bodyPr>
          <a:lstStyle>
            <a:lvl1pPr>
              <a:defRPr lang="en-US" sz="3200" dirty="0"/>
            </a:lvl1pPr>
          </a:lstStyle>
          <a:p>
            <a:pPr lvl="0" algn="ctr"/>
            <a:r>
              <a:rPr lang="en-US"/>
              <a:t>Click icon to add picture</a:t>
            </a:r>
            <a:endParaRPr lang="en-US" dirty="0"/>
          </a:p>
        </p:txBody>
      </p:sp>
      <p:sp>
        <p:nvSpPr>
          <p:cNvPr id="4" name="Text Placeholder 3"/>
          <p:cNvSpPr>
            <a:spLocks noGrp="1"/>
          </p:cNvSpPr>
          <p:nvPr>
            <p:ph type="body" sz="half" idx="2"/>
          </p:nvPr>
        </p:nvSpPr>
        <p:spPr>
          <a:xfrm>
            <a:off x="1450329" y="3059600"/>
            <a:ext cx="5524404" cy="2090134"/>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D229441B-9DA7-414D-A4BF-FB8C088995D9}" type="datetimeFigureOut">
              <a:rPr lang="en-US" smtClean="0"/>
              <a:t>1/6/2022</a:t>
            </a:fld>
            <a:endParaRPr lang="en-US"/>
          </a:p>
        </p:txBody>
      </p:sp>
      <p:sp>
        <p:nvSpPr>
          <p:cNvPr id="6" name="Footer Placeholder 5"/>
          <p:cNvSpPr>
            <a:spLocks noGrp="1"/>
          </p:cNvSpPr>
          <p:nvPr>
            <p:ph type="ftr" sz="quarter" idx="11"/>
          </p:nvPr>
        </p:nvSpPr>
        <p:spPr>
          <a:xfrm>
            <a:off x="1447382" y="318640"/>
            <a:ext cx="5541004" cy="320931"/>
          </a:xfrm>
        </p:spPr>
        <p:txBody>
          <a:bodyPr/>
          <a:lstStyle/>
          <a:p>
            <a:endParaRPr lang="en-US"/>
          </a:p>
        </p:txBody>
      </p:sp>
      <p:sp>
        <p:nvSpPr>
          <p:cNvPr id="7" name="Slide Number Placeholder 6"/>
          <p:cNvSpPr>
            <a:spLocks noGrp="1"/>
          </p:cNvSpPr>
          <p:nvPr>
            <p:ph type="sldNum" sz="quarter" idx="12"/>
          </p:nvPr>
        </p:nvSpPr>
        <p:spPr/>
        <p:txBody>
          <a:bodyPr/>
          <a:lstStyle/>
          <a:p>
            <a:fld id="{40360374-D1B2-4E81-9BAE-8CF41E659201}" type="slidenum">
              <a:rPr lang="en-US" smtClean="0"/>
              <a:t>‹#›</a:t>
            </a:fld>
            <a:endParaRPr lang="en-US"/>
          </a:p>
        </p:txBody>
      </p:sp>
    </p:spTree>
    <p:extLst>
      <p:ext uri="{BB962C8B-B14F-4D97-AF65-F5344CB8AC3E}">
        <p14:creationId xmlns:p14="http://schemas.microsoft.com/office/powerpoint/2010/main" val="40342981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451579" y="804519"/>
            <a:ext cx="9291215" cy="1049235"/>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29121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42079"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D229441B-9DA7-414D-A4BF-FB8C088995D9}" type="datetimeFigureOut">
              <a:rPr lang="en-US" smtClean="0"/>
              <a:t>1/6/2022</a:t>
            </a:fld>
            <a:endParaRPr lang="en-US"/>
          </a:p>
        </p:txBody>
      </p:sp>
      <p:sp>
        <p:nvSpPr>
          <p:cNvPr id="5" name="Footer Placeholder 4"/>
          <p:cNvSpPr>
            <a:spLocks noGrp="1"/>
          </p:cNvSpPr>
          <p:nvPr>
            <p:ph type="ftr" sz="quarter" idx="3"/>
          </p:nvPr>
        </p:nvSpPr>
        <p:spPr>
          <a:xfrm>
            <a:off x="1451579" y="329307"/>
            <a:ext cx="5626774"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40360374-D1B2-4E81-9BAE-8CF41E659201}" type="slidenum">
              <a:rPr lang="en-US" smtClean="0"/>
              <a:t>‹#›</a:t>
            </a:fld>
            <a:endParaRPr lang="en-US"/>
          </a:p>
        </p:txBody>
      </p:sp>
      <p:sp>
        <p:nvSpPr>
          <p:cNvPr id="9" name="Rectangle 8"/>
          <p:cNvSpPr/>
          <p:nvPr/>
        </p:nvSpPr>
        <p:spPr>
          <a:xfrm>
            <a:off x="0" y="3622291"/>
            <a:ext cx="12192000" cy="2505984"/>
          </a:xfrm>
          <a:prstGeom prst="rect">
            <a:avLst/>
          </a:prstGeom>
          <a:gradFill flip="none" rotWithShape="1">
            <a:gsLst>
              <a:gs pos="0">
                <a:schemeClr val="bg2">
                  <a:alpha val="0"/>
                </a:schemeClr>
              </a:gs>
              <a:gs pos="100000">
                <a:schemeClr val="bg2">
                  <a:alpha val="80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0" name="Picture 9"/>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a:xfrm>
            <a:off x="0" y="6129338"/>
            <a:ext cx="12192000" cy="742950"/>
          </a:xfrm>
          <a:prstGeom prst="rect">
            <a:avLst/>
          </a:prstGeom>
        </p:spPr>
      </p:pic>
      <p:cxnSp>
        <p:nvCxnSpPr>
          <p:cNvPr id="12" name="Straight Connector 11"/>
          <p:cNvCxnSpPr/>
          <p:nvPr/>
        </p:nvCxnSpPr>
        <p:spPr>
          <a:xfrm>
            <a:off x="0" y="6138142"/>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8536878"/>
      </p:ext>
    </p:extLst>
  </p:cSld>
  <p:clrMap bg1="dk1" tx1="lt1" bg2="dk2" tx2="lt2" accent1="accent1" accent2="accent2" accent3="accent3" accent4="accent4" accent5="accent5" accent6="accent6" hlink="hlink" folHlink="folHlink"/>
  <p:sldLayoutIdLst>
    <p:sldLayoutId id="2147483793" r:id="rId1"/>
    <p:sldLayoutId id="2147483794" r:id="rId2"/>
    <p:sldLayoutId id="2147483795" r:id="rId3"/>
    <p:sldLayoutId id="2147483796" r:id="rId4"/>
    <p:sldLayoutId id="2147483797" r:id="rId5"/>
    <p:sldLayoutId id="2147483798" r:id="rId6"/>
    <p:sldLayoutId id="2147483799" r:id="rId7"/>
    <p:sldLayoutId id="2147483800" r:id="rId8"/>
    <p:sldLayoutId id="2147483801" r:id="rId9"/>
    <p:sldLayoutId id="2147483802" r:id="rId10"/>
    <p:sldLayoutId id="2147483803" r:id="rId11"/>
  </p:sldLayoutIdLst>
  <p:txStyles>
    <p:titleStyle>
      <a:lvl1pPr algn="ctr" defTabSz="914400" rtl="0" eaLnBrk="1" latinLnBrk="0" hangingPunct="1">
        <a:lnSpc>
          <a:spcPct val="90000"/>
        </a:lnSpc>
        <a:spcBef>
          <a:spcPct val="0"/>
        </a:spcBef>
        <a:buNone/>
        <a:defRPr sz="3200" b="0" i="0" kern="1200" cap="all">
          <a:solidFill>
            <a:schemeClr val="accent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fi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hyperlink" Target="https://github.com/IsraaAhmed22/Information_System_Project.git"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43D744-AC18-42AE-B6E4-CF1464337A3B}"/>
              </a:ext>
            </a:extLst>
          </p:cNvPr>
          <p:cNvSpPr>
            <a:spLocks noGrp="1"/>
          </p:cNvSpPr>
          <p:nvPr>
            <p:ph type="ctrTitle"/>
          </p:nvPr>
        </p:nvSpPr>
        <p:spPr>
          <a:xfrm>
            <a:off x="1524000" y="2062162"/>
            <a:ext cx="9144000" cy="2387600"/>
          </a:xfrm>
        </p:spPr>
        <p:txBody>
          <a:bodyPr>
            <a:normAutofit/>
          </a:bodyPr>
          <a:lstStyle/>
          <a:p>
            <a:r>
              <a:rPr lang="en-US" dirty="0"/>
              <a:t>Restaurant system</a:t>
            </a:r>
            <a:br>
              <a:rPr lang="en-US" dirty="0"/>
            </a:br>
            <a:endParaRPr lang="en-US" dirty="0"/>
          </a:p>
        </p:txBody>
      </p:sp>
      <p:pic>
        <p:nvPicPr>
          <p:cNvPr id="5" name="Picture 4">
            <a:extLst>
              <a:ext uri="{FF2B5EF4-FFF2-40B4-BE49-F238E27FC236}">
                <a16:creationId xmlns:a16="http://schemas.microsoft.com/office/drawing/2014/main" id="{A96CBA0D-2329-4297-85CD-DB5672B374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3500"/>
            <a:ext cx="12192000" cy="2857500"/>
          </a:xfrm>
          <a:prstGeom prst="ellipse">
            <a:avLst/>
          </a:prstGeom>
          <a:ln>
            <a:noFill/>
          </a:ln>
          <a:effectLst>
            <a:softEdge rad="112500"/>
          </a:effectLst>
        </p:spPr>
      </p:pic>
    </p:spTree>
    <p:extLst>
      <p:ext uri="{BB962C8B-B14F-4D97-AF65-F5344CB8AC3E}">
        <p14:creationId xmlns:p14="http://schemas.microsoft.com/office/powerpoint/2010/main" val="5447077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36B3FB-D066-4C02-9646-E34FB59A5561}"/>
              </a:ext>
            </a:extLst>
          </p:cNvPr>
          <p:cNvSpPr>
            <a:spLocks noGrp="1"/>
          </p:cNvSpPr>
          <p:nvPr>
            <p:ph type="title"/>
          </p:nvPr>
        </p:nvSpPr>
        <p:spPr>
          <a:xfrm>
            <a:off x="1475025" y="0"/>
            <a:ext cx="9291215" cy="1049235"/>
          </a:xfrm>
        </p:spPr>
        <p:txBody>
          <a:bodyPr/>
          <a:lstStyle/>
          <a:p>
            <a:r>
              <a:rPr lang="en-US" dirty="0"/>
              <a:t>Employees form and report</a:t>
            </a:r>
          </a:p>
        </p:txBody>
      </p:sp>
      <p:sp>
        <p:nvSpPr>
          <p:cNvPr id="3" name="Content Placeholder 2">
            <a:extLst>
              <a:ext uri="{FF2B5EF4-FFF2-40B4-BE49-F238E27FC236}">
                <a16:creationId xmlns:a16="http://schemas.microsoft.com/office/drawing/2014/main" id="{D042255C-3A30-4099-9988-C73D44938433}"/>
              </a:ext>
            </a:extLst>
          </p:cNvPr>
          <p:cNvSpPr>
            <a:spLocks noGrp="1"/>
          </p:cNvSpPr>
          <p:nvPr>
            <p:ph idx="1"/>
          </p:nvPr>
        </p:nvSpPr>
        <p:spPr>
          <a:xfrm>
            <a:off x="0" y="785446"/>
            <a:ext cx="12191999" cy="5345723"/>
          </a:xfrm>
        </p:spPr>
        <p:txBody>
          <a:bodyPr/>
          <a:lstStyle/>
          <a:p>
            <a:r>
              <a:rPr lang="en-US" dirty="0"/>
              <a:t> employee salary report:</a:t>
            </a:r>
          </a:p>
        </p:txBody>
      </p:sp>
      <p:pic>
        <p:nvPicPr>
          <p:cNvPr id="512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9461" t="23162" r="21523" b="6002"/>
          <a:stretch/>
        </p:blipFill>
        <p:spPr bwMode="auto">
          <a:xfrm>
            <a:off x="322133" y="1325217"/>
            <a:ext cx="11737345" cy="332884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3"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22159" t="65300" r="19816" b="7819"/>
          <a:stretch/>
        </p:blipFill>
        <p:spPr bwMode="auto">
          <a:xfrm>
            <a:off x="246185" y="4673308"/>
            <a:ext cx="11813294" cy="171576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876185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311F23-A696-4DE8-9C7A-B27DA4FB01FF}"/>
              </a:ext>
            </a:extLst>
          </p:cNvPr>
          <p:cNvSpPr>
            <a:spLocks noGrp="1"/>
          </p:cNvSpPr>
          <p:nvPr>
            <p:ph type="title"/>
          </p:nvPr>
        </p:nvSpPr>
        <p:spPr>
          <a:xfrm>
            <a:off x="1323777" y="0"/>
            <a:ext cx="9291215" cy="773723"/>
          </a:xfrm>
        </p:spPr>
        <p:txBody>
          <a:bodyPr/>
          <a:lstStyle/>
          <a:p>
            <a:r>
              <a:rPr lang="en-US" dirty="0"/>
              <a:t>Meal and material tables</a:t>
            </a:r>
          </a:p>
        </p:txBody>
      </p:sp>
      <p:sp>
        <p:nvSpPr>
          <p:cNvPr id="3" name="Content Placeholder 2">
            <a:extLst>
              <a:ext uri="{FF2B5EF4-FFF2-40B4-BE49-F238E27FC236}">
                <a16:creationId xmlns:a16="http://schemas.microsoft.com/office/drawing/2014/main" id="{9DE5D66B-65B9-425B-A312-DB3E6B8FC076}"/>
              </a:ext>
            </a:extLst>
          </p:cNvPr>
          <p:cNvSpPr>
            <a:spLocks noGrp="1"/>
          </p:cNvSpPr>
          <p:nvPr>
            <p:ph idx="1"/>
          </p:nvPr>
        </p:nvSpPr>
        <p:spPr>
          <a:xfrm>
            <a:off x="0" y="586154"/>
            <a:ext cx="12191999" cy="5568461"/>
          </a:xfrm>
        </p:spPr>
        <p:txBody>
          <a:bodyPr/>
          <a:lstStyle/>
          <a:p>
            <a:r>
              <a:rPr lang="en-US" dirty="0"/>
              <a:t>Meal table contain of 3 columns [the code of meal ,meal ,and the price of meal] and the code meal is a primary key. </a:t>
            </a:r>
          </a:p>
          <a:p>
            <a:r>
              <a:rPr lang="en-US" dirty="0"/>
              <a:t>Material table contain of 5 columns [the code of material ,material ,expiry date of material ,quantity of material ,and the price of one unit of material]and the code of material is the primary key.</a:t>
            </a:r>
          </a:p>
          <a:p>
            <a:r>
              <a:rPr lang="en-US" dirty="0"/>
              <a:t>Meal and material both are related with many-to-many relationship by using anther table “meal &amp; material” which contain of the code of meal and the code of material.</a:t>
            </a:r>
          </a:p>
          <a:p>
            <a:pPr marL="0" indent="0">
              <a:buNone/>
            </a:pPr>
            <a:r>
              <a:rPr lang="en-US" dirty="0"/>
              <a:t>#Material table                                        #Meals table                                 #Meals &amp; material </a:t>
            </a:r>
          </a:p>
        </p:txBody>
      </p:sp>
      <p:pic>
        <p:nvPicPr>
          <p:cNvPr id="614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8201" t="21977" r="37289" b="42858"/>
          <a:stretch/>
        </p:blipFill>
        <p:spPr bwMode="auto">
          <a:xfrm>
            <a:off x="0" y="3716215"/>
            <a:ext cx="4138246" cy="24384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7"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17024" t="21852" r="51532" b="61411"/>
          <a:stretch/>
        </p:blipFill>
        <p:spPr bwMode="auto">
          <a:xfrm>
            <a:off x="4507523" y="3880339"/>
            <a:ext cx="3657599" cy="225083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8" name="Picture 4"/>
          <p:cNvPicPr>
            <a:picLocks noChangeAspect="1" noChangeArrowheads="1"/>
          </p:cNvPicPr>
          <p:nvPr/>
        </p:nvPicPr>
        <p:blipFill rotWithShape="1">
          <a:blip r:embed="rId4">
            <a:extLst>
              <a:ext uri="{28A0092B-C50C-407E-A947-70E740481C1C}">
                <a14:useLocalDpi xmlns:a14="http://schemas.microsoft.com/office/drawing/2010/main" val="0"/>
              </a:ext>
            </a:extLst>
          </a:blip>
          <a:srcRect l="17023" t="21852" r="68741" b="46027"/>
          <a:stretch/>
        </p:blipFill>
        <p:spPr bwMode="auto">
          <a:xfrm>
            <a:off x="8762745" y="3880339"/>
            <a:ext cx="1852247" cy="222738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612641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B3AFBB-9506-4D06-A4A1-57EED84EC860}"/>
              </a:ext>
            </a:extLst>
          </p:cNvPr>
          <p:cNvSpPr>
            <a:spLocks noGrp="1"/>
          </p:cNvSpPr>
          <p:nvPr>
            <p:ph type="title"/>
          </p:nvPr>
        </p:nvSpPr>
        <p:spPr>
          <a:xfrm>
            <a:off x="1451579" y="1"/>
            <a:ext cx="9291215" cy="679937"/>
          </a:xfrm>
        </p:spPr>
        <p:txBody>
          <a:bodyPr/>
          <a:lstStyle/>
          <a:p>
            <a:r>
              <a:rPr lang="en-US" dirty="0"/>
              <a:t>Query Meal and material</a:t>
            </a:r>
          </a:p>
        </p:txBody>
      </p:sp>
      <p:sp>
        <p:nvSpPr>
          <p:cNvPr id="3" name="Content Placeholder 2"/>
          <p:cNvSpPr>
            <a:spLocks noGrp="1"/>
          </p:cNvSpPr>
          <p:nvPr>
            <p:ph idx="1"/>
          </p:nvPr>
        </p:nvSpPr>
        <p:spPr>
          <a:xfrm>
            <a:off x="0" y="644769"/>
            <a:ext cx="12191999" cy="5509845"/>
          </a:xfrm>
        </p:spPr>
        <p:txBody>
          <a:bodyPr/>
          <a:lstStyle/>
          <a:p>
            <a:r>
              <a:rPr lang="en-US" dirty="0"/>
              <a:t>Inquire about raw materials whose expiry date is approaching, and to know the meals that contain these materials</a:t>
            </a:r>
          </a:p>
        </p:txBody>
      </p:sp>
      <p:pic>
        <p:nvPicPr>
          <p:cNvPr id="717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7029" t="22147" r="56121" b="65004"/>
          <a:stretch/>
        </p:blipFill>
        <p:spPr bwMode="auto">
          <a:xfrm>
            <a:off x="257908" y="1582613"/>
            <a:ext cx="5638800" cy="165295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1"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17474" t="23373" r="53784" b="31995"/>
          <a:stretch/>
        </p:blipFill>
        <p:spPr bwMode="auto">
          <a:xfrm>
            <a:off x="5896708" y="2971799"/>
            <a:ext cx="5627077" cy="309489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544234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F7D132-763C-4259-9A9F-C285D45F18BF}"/>
              </a:ext>
            </a:extLst>
          </p:cNvPr>
          <p:cNvSpPr>
            <a:spLocks noGrp="1"/>
          </p:cNvSpPr>
          <p:nvPr>
            <p:ph type="title"/>
          </p:nvPr>
        </p:nvSpPr>
        <p:spPr>
          <a:xfrm>
            <a:off x="1451579" y="2"/>
            <a:ext cx="9291215" cy="797168"/>
          </a:xfrm>
        </p:spPr>
        <p:txBody>
          <a:bodyPr/>
          <a:lstStyle/>
          <a:p>
            <a:r>
              <a:rPr lang="en-US" dirty="0"/>
              <a:t>Report of meals and material</a:t>
            </a:r>
          </a:p>
        </p:txBody>
      </p:sp>
      <p:sp>
        <p:nvSpPr>
          <p:cNvPr id="3" name="Content Placeholder 2"/>
          <p:cNvSpPr>
            <a:spLocks noGrp="1"/>
          </p:cNvSpPr>
          <p:nvPr>
            <p:ph idx="1"/>
          </p:nvPr>
        </p:nvSpPr>
        <p:spPr>
          <a:xfrm>
            <a:off x="0" y="574432"/>
            <a:ext cx="12191999" cy="5591906"/>
          </a:xfrm>
        </p:spPr>
        <p:txBody>
          <a:bodyPr/>
          <a:lstStyle/>
          <a:p>
            <a:r>
              <a:rPr lang="en-US" dirty="0"/>
              <a:t>Report of meals &amp; material</a:t>
            </a:r>
          </a:p>
        </p:txBody>
      </p:sp>
      <p:pic>
        <p:nvPicPr>
          <p:cNvPr id="819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7749" t="22993" r="20892" b="8368"/>
          <a:stretch/>
        </p:blipFill>
        <p:spPr bwMode="auto">
          <a:xfrm>
            <a:off x="257907" y="890954"/>
            <a:ext cx="7983416" cy="369276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95"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17924" t="52620" r="20988" b="11708"/>
          <a:stretch/>
        </p:blipFill>
        <p:spPr bwMode="auto">
          <a:xfrm>
            <a:off x="257907" y="4583723"/>
            <a:ext cx="7983416" cy="19929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732135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64646-CE76-4B29-8ED3-48996AC46969}"/>
              </a:ext>
            </a:extLst>
          </p:cNvPr>
          <p:cNvSpPr>
            <a:spLocks noGrp="1"/>
          </p:cNvSpPr>
          <p:nvPr>
            <p:ph type="title"/>
          </p:nvPr>
        </p:nvSpPr>
        <p:spPr>
          <a:xfrm>
            <a:off x="1346071" y="0"/>
            <a:ext cx="9291215" cy="726831"/>
          </a:xfrm>
        </p:spPr>
        <p:txBody>
          <a:bodyPr/>
          <a:lstStyle/>
          <a:p>
            <a:r>
              <a:rPr lang="en-US" dirty="0"/>
              <a:t>Meals and material forms</a:t>
            </a:r>
          </a:p>
        </p:txBody>
      </p:sp>
      <p:sp>
        <p:nvSpPr>
          <p:cNvPr id="3" name="Content Placeholder 2"/>
          <p:cNvSpPr>
            <a:spLocks noGrp="1"/>
          </p:cNvSpPr>
          <p:nvPr>
            <p:ph idx="1"/>
          </p:nvPr>
        </p:nvSpPr>
        <p:spPr>
          <a:xfrm>
            <a:off x="0" y="597876"/>
            <a:ext cx="12191999" cy="5568461"/>
          </a:xfrm>
        </p:spPr>
        <p:txBody>
          <a:bodyPr/>
          <a:lstStyle/>
          <a:p>
            <a:pPr marL="0" indent="0">
              <a:buNone/>
            </a:pPr>
            <a:r>
              <a:rPr lang="en-US" dirty="0"/>
              <a:t>#Meal form:                                                               # Material form:</a:t>
            </a:r>
          </a:p>
        </p:txBody>
      </p:sp>
      <p:pic>
        <p:nvPicPr>
          <p:cNvPr id="921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8741" t="21808" r="38462" b="16484"/>
          <a:stretch/>
        </p:blipFill>
        <p:spPr bwMode="auto">
          <a:xfrm>
            <a:off x="6283569" y="1887413"/>
            <a:ext cx="5357446" cy="42789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20"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l="19997" t="20914" r="29277" b="29688"/>
          <a:stretch/>
        </p:blipFill>
        <p:spPr bwMode="auto">
          <a:xfrm>
            <a:off x="0" y="1887413"/>
            <a:ext cx="5732585" cy="42789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339142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0D811-D8D0-42A5-87BB-3795485BB0B3}"/>
              </a:ext>
            </a:extLst>
          </p:cNvPr>
          <p:cNvSpPr>
            <a:spLocks noGrp="1"/>
          </p:cNvSpPr>
          <p:nvPr>
            <p:ph type="title"/>
          </p:nvPr>
        </p:nvSpPr>
        <p:spPr>
          <a:xfrm>
            <a:off x="1451579" y="1"/>
            <a:ext cx="9291215" cy="633045"/>
          </a:xfrm>
        </p:spPr>
        <p:txBody>
          <a:bodyPr/>
          <a:lstStyle/>
          <a:p>
            <a:r>
              <a:rPr lang="en-US" dirty="0"/>
              <a:t>Drink &amp; material </a:t>
            </a:r>
          </a:p>
        </p:txBody>
      </p:sp>
      <p:sp>
        <p:nvSpPr>
          <p:cNvPr id="3" name="Content Placeholder 2"/>
          <p:cNvSpPr>
            <a:spLocks noGrp="1"/>
          </p:cNvSpPr>
          <p:nvPr>
            <p:ph idx="1"/>
          </p:nvPr>
        </p:nvSpPr>
        <p:spPr>
          <a:xfrm>
            <a:off x="0" y="539262"/>
            <a:ext cx="12191999" cy="5603630"/>
          </a:xfrm>
        </p:spPr>
        <p:txBody>
          <a:bodyPr/>
          <a:lstStyle/>
          <a:p>
            <a:r>
              <a:rPr lang="en-US" dirty="0"/>
              <a:t>drink table contain of 3 columns [the code of drink ,drink ,and the price of drink] and the code drink is a primary key. </a:t>
            </a:r>
          </a:p>
          <a:p>
            <a:r>
              <a:rPr lang="en-US" dirty="0"/>
              <a:t>Material table contain of 5 columns [the code of material ,material ,expiry date of material ,quantity of material ,and the price of one unit of material]and the code of material is the primary key.</a:t>
            </a:r>
          </a:p>
          <a:p>
            <a:r>
              <a:rPr lang="en-US" dirty="0"/>
              <a:t>drink and material both are related with many-to-many relationship by using anther table “drink &amp; material” which contain of the code of drink and the code of material.</a:t>
            </a:r>
          </a:p>
          <a:p>
            <a:pPr marL="0" indent="0">
              <a:buNone/>
            </a:pPr>
            <a:r>
              <a:rPr lang="en-US" dirty="0"/>
              <a:t>#Drink material                                    #Drink list                                   #Drink &amp; material</a:t>
            </a:r>
          </a:p>
        </p:txBody>
      </p:sp>
      <p:pic>
        <p:nvPicPr>
          <p:cNvPr id="1024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7119" t="21154" r="45489" b="54487"/>
          <a:stretch/>
        </p:blipFill>
        <p:spPr bwMode="auto">
          <a:xfrm>
            <a:off x="1" y="3845167"/>
            <a:ext cx="3880338" cy="227427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43"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16843" t="20593" r="52883" b="55048"/>
          <a:stretch/>
        </p:blipFill>
        <p:spPr bwMode="auto">
          <a:xfrm>
            <a:off x="4448909" y="3845166"/>
            <a:ext cx="3616568" cy="227427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44" name="Picture 4"/>
          <p:cNvPicPr>
            <a:picLocks noChangeAspect="1" noChangeArrowheads="1"/>
          </p:cNvPicPr>
          <p:nvPr/>
        </p:nvPicPr>
        <p:blipFill rotWithShape="1">
          <a:blip r:embed="rId4">
            <a:extLst>
              <a:ext uri="{28A0092B-C50C-407E-A947-70E740481C1C}">
                <a14:useLocalDpi xmlns:a14="http://schemas.microsoft.com/office/drawing/2010/main" val="0"/>
              </a:ext>
            </a:extLst>
          </a:blip>
          <a:srcRect l="17097" t="21074" r="68603" b="51683"/>
          <a:stretch/>
        </p:blipFill>
        <p:spPr bwMode="auto">
          <a:xfrm>
            <a:off x="9466386" y="3845165"/>
            <a:ext cx="1735016" cy="227427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889901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16410" y="1"/>
            <a:ext cx="9291215" cy="679938"/>
          </a:xfrm>
        </p:spPr>
        <p:txBody>
          <a:bodyPr/>
          <a:lstStyle/>
          <a:p>
            <a:r>
              <a:rPr lang="en-US" dirty="0"/>
              <a:t>Query of drink &amp; material</a:t>
            </a:r>
          </a:p>
        </p:txBody>
      </p:sp>
      <p:sp>
        <p:nvSpPr>
          <p:cNvPr id="7" name="Content Placeholder 6"/>
          <p:cNvSpPr>
            <a:spLocks noGrp="1"/>
          </p:cNvSpPr>
          <p:nvPr>
            <p:ph idx="1"/>
          </p:nvPr>
        </p:nvSpPr>
        <p:spPr>
          <a:xfrm>
            <a:off x="0" y="539262"/>
            <a:ext cx="12191999" cy="5627076"/>
          </a:xfrm>
        </p:spPr>
        <p:txBody>
          <a:bodyPr/>
          <a:lstStyle/>
          <a:p>
            <a:r>
              <a:rPr lang="en-US" dirty="0"/>
              <a:t>Inquire about raw materials whose expiry date is approaching, and to know the drinks that contain these materials</a:t>
            </a:r>
          </a:p>
          <a:p>
            <a:endParaRPr lang="en-US" dirty="0"/>
          </a:p>
        </p:txBody>
      </p:sp>
      <p:pic>
        <p:nvPicPr>
          <p:cNvPr id="9"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7151" t="20678" r="11576" b="25325"/>
          <a:stretch/>
        </p:blipFill>
        <p:spPr bwMode="auto">
          <a:xfrm>
            <a:off x="5556738" y="3598985"/>
            <a:ext cx="6635262" cy="251580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267"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17294" t="20914" r="8193" b="49616"/>
          <a:stretch/>
        </p:blipFill>
        <p:spPr bwMode="auto">
          <a:xfrm>
            <a:off x="52753" y="1371600"/>
            <a:ext cx="8639908" cy="222738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622063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46072" y="0"/>
            <a:ext cx="9291215" cy="668215"/>
          </a:xfrm>
        </p:spPr>
        <p:txBody>
          <a:bodyPr/>
          <a:lstStyle/>
          <a:p>
            <a:r>
              <a:rPr lang="en-US" dirty="0"/>
              <a:t>Report of drink &amp; material</a:t>
            </a:r>
          </a:p>
        </p:txBody>
      </p:sp>
      <p:sp>
        <p:nvSpPr>
          <p:cNvPr id="3" name="Content Placeholder 2"/>
          <p:cNvSpPr>
            <a:spLocks noGrp="1"/>
          </p:cNvSpPr>
          <p:nvPr>
            <p:ph idx="1"/>
          </p:nvPr>
        </p:nvSpPr>
        <p:spPr>
          <a:xfrm>
            <a:off x="0" y="574432"/>
            <a:ext cx="12191999" cy="5568460"/>
          </a:xfrm>
        </p:spPr>
        <p:txBody>
          <a:bodyPr/>
          <a:lstStyle/>
          <a:p>
            <a:pPr marL="0" indent="0">
              <a:buNone/>
            </a:pPr>
            <a:r>
              <a:rPr lang="en-US" dirty="0"/>
              <a:t>#Drink material                                                                  #Drink list</a:t>
            </a:r>
          </a:p>
        </p:txBody>
      </p:sp>
      <p:pic>
        <p:nvPicPr>
          <p:cNvPr id="1229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9101" t="20833" r="29091" b="8013"/>
          <a:stretch/>
        </p:blipFill>
        <p:spPr bwMode="auto">
          <a:xfrm>
            <a:off x="0" y="984738"/>
            <a:ext cx="5240215" cy="512298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291"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25853" t="23798" r="33061" b="10096"/>
          <a:stretch/>
        </p:blipFill>
        <p:spPr bwMode="auto">
          <a:xfrm>
            <a:off x="5991679" y="1019907"/>
            <a:ext cx="5099539" cy="512298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651354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33640" y="1"/>
            <a:ext cx="9291215" cy="668214"/>
          </a:xfrm>
        </p:spPr>
        <p:txBody>
          <a:bodyPr/>
          <a:lstStyle/>
          <a:p>
            <a:r>
              <a:rPr lang="en-US" dirty="0"/>
              <a:t>Report of drink &amp; material</a:t>
            </a:r>
          </a:p>
        </p:txBody>
      </p:sp>
      <p:sp>
        <p:nvSpPr>
          <p:cNvPr id="3" name="Content Placeholder 2"/>
          <p:cNvSpPr>
            <a:spLocks noGrp="1"/>
          </p:cNvSpPr>
          <p:nvPr>
            <p:ph idx="1"/>
          </p:nvPr>
        </p:nvSpPr>
        <p:spPr>
          <a:xfrm>
            <a:off x="0" y="668216"/>
            <a:ext cx="12191999" cy="5498122"/>
          </a:xfrm>
        </p:spPr>
        <p:txBody>
          <a:bodyPr/>
          <a:lstStyle/>
          <a:p>
            <a:r>
              <a:rPr lang="en-US" dirty="0"/>
              <a:t>Drink &amp; material</a:t>
            </a:r>
          </a:p>
        </p:txBody>
      </p:sp>
      <p:pic>
        <p:nvPicPr>
          <p:cNvPr id="4" name="Picture 4"/>
          <p:cNvPicPr>
            <a:picLocks noChangeAspect="1" noChangeArrowheads="1"/>
          </p:cNvPicPr>
          <p:nvPr/>
        </p:nvPicPr>
        <p:blipFill rotWithShape="1">
          <a:blip r:embed="rId2">
            <a:extLst>
              <a:ext uri="{28A0092B-C50C-407E-A947-70E740481C1C}">
                <a14:useLocalDpi xmlns:a14="http://schemas.microsoft.com/office/drawing/2010/main" val="0"/>
              </a:ext>
            </a:extLst>
          </a:blip>
          <a:srcRect l="17565" t="24119" r="29096" b="24999"/>
          <a:stretch/>
        </p:blipFill>
        <p:spPr bwMode="auto">
          <a:xfrm>
            <a:off x="278296" y="1326377"/>
            <a:ext cx="11593928" cy="480479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625276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92963" y="1"/>
            <a:ext cx="9291215" cy="621322"/>
          </a:xfrm>
        </p:spPr>
        <p:txBody>
          <a:bodyPr>
            <a:normAutofit/>
          </a:bodyPr>
          <a:lstStyle/>
          <a:p>
            <a:r>
              <a:rPr lang="en-US" dirty="0"/>
              <a:t>Form of drink &amp; material</a:t>
            </a:r>
          </a:p>
        </p:txBody>
      </p:sp>
      <p:sp>
        <p:nvSpPr>
          <p:cNvPr id="3" name="Content Placeholder 2"/>
          <p:cNvSpPr>
            <a:spLocks noGrp="1"/>
          </p:cNvSpPr>
          <p:nvPr>
            <p:ph idx="1"/>
          </p:nvPr>
        </p:nvSpPr>
        <p:spPr>
          <a:xfrm>
            <a:off x="0" y="562708"/>
            <a:ext cx="12191999" cy="5580184"/>
          </a:xfrm>
        </p:spPr>
        <p:txBody>
          <a:bodyPr/>
          <a:lstStyle/>
          <a:p>
            <a:pPr marL="0" indent="0">
              <a:buNone/>
            </a:pPr>
            <a:r>
              <a:rPr lang="en-US" dirty="0"/>
              <a:t># Drink material                                                             #Drink list</a:t>
            </a:r>
          </a:p>
        </p:txBody>
      </p:sp>
      <p:pic>
        <p:nvPicPr>
          <p:cNvPr id="1331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7840" t="21155" r="42877" b="20673"/>
          <a:stretch/>
        </p:blipFill>
        <p:spPr bwMode="auto">
          <a:xfrm>
            <a:off x="82062" y="1887414"/>
            <a:ext cx="5111262" cy="425547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315"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17203" t="20914" r="44504" b="33894"/>
          <a:stretch/>
        </p:blipFill>
        <p:spPr bwMode="auto">
          <a:xfrm>
            <a:off x="5805981" y="2051537"/>
            <a:ext cx="4982308" cy="409135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011546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726DAB-5414-4530-BAE2-D568734FB95E}"/>
              </a:ext>
            </a:extLst>
          </p:cNvPr>
          <p:cNvSpPr>
            <a:spLocks noGrp="1"/>
          </p:cNvSpPr>
          <p:nvPr>
            <p:ph type="title"/>
          </p:nvPr>
        </p:nvSpPr>
        <p:spPr/>
        <p:txBody>
          <a:bodyPr/>
          <a:lstStyle/>
          <a:p>
            <a:r>
              <a:rPr lang="en-US" dirty="0"/>
              <a:t>Project idea</a:t>
            </a:r>
          </a:p>
        </p:txBody>
      </p:sp>
      <p:sp>
        <p:nvSpPr>
          <p:cNvPr id="3" name="Content Placeholder 2">
            <a:extLst>
              <a:ext uri="{FF2B5EF4-FFF2-40B4-BE49-F238E27FC236}">
                <a16:creationId xmlns:a16="http://schemas.microsoft.com/office/drawing/2014/main" id="{6EE09F93-44E4-4503-BDF3-BB482AB8FA9C}"/>
              </a:ext>
            </a:extLst>
          </p:cNvPr>
          <p:cNvSpPr>
            <a:spLocks noGrp="1"/>
          </p:cNvSpPr>
          <p:nvPr>
            <p:ph idx="1"/>
          </p:nvPr>
        </p:nvSpPr>
        <p:spPr/>
        <p:txBody>
          <a:bodyPr/>
          <a:lstStyle/>
          <a:p>
            <a:pPr marL="0" indent="0">
              <a:buNone/>
            </a:pPr>
            <a:r>
              <a:rPr lang="en-US" dirty="0"/>
              <a:t>In this project, we organized all the data related to our restaurant in terms of employees, menus of food and drinks that we offer in the restaurant and customer data, as we created a database that includes all of this to facilitate and organize the work.</a:t>
            </a:r>
          </a:p>
        </p:txBody>
      </p:sp>
    </p:spTree>
    <p:extLst>
      <p:ext uri="{BB962C8B-B14F-4D97-AF65-F5344CB8AC3E}">
        <p14:creationId xmlns:p14="http://schemas.microsoft.com/office/powerpoint/2010/main" val="15258849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51579" y="1"/>
            <a:ext cx="9291215" cy="738553"/>
          </a:xfrm>
        </p:spPr>
        <p:txBody>
          <a:bodyPr/>
          <a:lstStyle/>
          <a:p>
            <a:r>
              <a:rPr lang="en-US" dirty="0"/>
              <a:t>Booking &amp; tables</a:t>
            </a:r>
          </a:p>
        </p:txBody>
      </p:sp>
      <p:sp>
        <p:nvSpPr>
          <p:cNvPr id="3" name="Content Placeholder 2"/>
          <p:cNvSpPr>
            <a:spLocks noGrp="1"/>
          </p:cNvSpPr>
          <p:nvPr>
            <p:ph idx="1"/>
          </p:nvPr>
        </p:nvSpPr>
        <p:spPr>
          <a:xfrm>
            <a:off x="0" y="656492"/>
            <a:ext cx="12191999" cy="4809853"/>
          </a:xfrm>
        </p:spPr>
        <p:txBody>
          <a:bodyPr/>
          <a:lstStyle/>
          <a:p>
            <a:r>
              <a:rPr lang="en-US" dirty="0"/>
              <a:t>Booking table contain customer data in 6 columns [customer name ,customer telephone number ,booking day, booking time , cancelled time , and number of table] as customer name is the primary key.</a:t>
            </a:r>
          </a:p>
          <a:p>
            <a:r>
              <a:rPr lang="en-US" dirty="0"/>
              <a:t>Tables table contain of 2 columns[ table number , Value Added] as number of tables is a primary key.</a:t>
            </a:r>
          </a:p>
          <a:p>
            <a:pPr marL="0" indent="0">
              <a:buNone/>
            </a:pPr>
            <a:r>
              <a:rPr lang="en-US" dirty="0"/>
              <a:t>#Booking                                                                           #tables</a:t>
            </a:r>
          </a:p>
        </p:txBody>
      </p:sp>
      <p:pic>
        <p:nvPicPr>
          <p:cNvPr id="1433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8110" t="20833" r="34407" b="67148"/>
          <a:stretch/>
        </p:blipFill>
        <p:spPr bwMode="auto">
          <a:xfrm>
            <a:off x="132522" y="3223845"/>
            <a:ext cx="5263662" cy="29190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339"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18014" t="20753" r="65767" b="61458"/>
          <a:stretch/>
        </p:blipFill>
        <p:spPr bwMode="auto">
          <a:xfrm>
            <a:off x="6795818" y="3223845"/>
            <a:ext cx="3552091" cy="291904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600726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45364" y="0"/>
            <a:ext cx="9005406" cy="1049235"/>
          </a:xfrm>
        </p:spPr>
        <p:txBody>
          <a:bodyPr/>
          <a:lstStyle/>
          <a:p>
            <a:r>
              <a:rPr lang="en-US" dirty="0"/>
              <a:t>Form of booking</a:t>
            </a:r>
          </a:p>
        </p:txBody>
      </p:sp>
      <p:sp>
        <p:nvSpPr>
          <p:cNvPr id="3" name="Content Placeholder 2"/>
          <p:cNvSpPr>
            <a:spLocks noGrp="1"/>
          </p:cNvSpPr>
          <p:nvPr>
            <p:ph idx="1"/>
          </p:nvPr>
        </p:nvSpPr>
        <p:spPr>
          <a:xfrm>
            <a:off x="0" y="867508"/>
            <a:ext cx="12191999" cy="5287107"/>
          </a:xfrm>
        </p:spPr>
        <p:txBody>
          <a:bodyPr/>
          <a:lstStyle/>
          <a:p>
            <a:r>
              <a:rPr lang="en-US" dirty="0"/>
              <a:t>Booking form</a:t>
            </a:r>
          </a:p>
        </p:txBody>
      </p:sp>
      <p:pic>
        <p:nvPicPr>
          <p:cNvPr id="1536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7209" t="20833" r="39002" b="21475"/>
          <a:stretch/>
        </p:blipFill>
        <p:spPr bwMode="auto">
          <a:xfrm>
            <a:off x="949569" y="1477107"/>
            <a:ext cx="9507416" cy="464233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342332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92964" y="1"/>
            <a:ext cx="9291215" cy="808892"/>
          </a:xfrm>
        </p:spPr>
        <p:txBody>
          <a:bodyPr/>
          <a:lstStyle/>
          <a:p>
            <a:r>
              <a:rPr lang="en-US" dirty="0"/>
              <a:t>Report of booking &amp; tables</a:t>
            </a:r>
          </a:p>
        </p:txBody>
      </p:sp>
      <p:pic>
        <p:nvPicPr>
          <p:cNvPr id="16386" name="Picture 2"/>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17543" t="23605" r="14889" b="48497"/>
          <a:stretch/>
        </p:blipFill>
        <p:spPr bwMode="auto">
          <a:xfrm>
            <a:off x="353145" y="2187118"/>
            <a:ext cx="11485710" cy="392060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739670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10194" y="0"/>
            <a:ext cx="9291215" cy="1049235"/>
          </a:xfrm>
        </p:spPr>
        <p:txBody>
          <a:bodyPr/>
          <a:lstStyle/>
          <a:p>
            <a:r>
              <a:rPr lang="en-US" dirty="0"/>
              <a:t>Start form</a:t>
            </a:r>
          </a:p>
        </p:txBody>
      </p:sp>
      <p:pic>
        <p:nvPicPr>
          <p:cNvPr id="18434" name="Picture 2"/>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16932" t="20694" r="30772" b="10906"/>
          <a:stretch/>
        </p:blipFill>
        <p:spPr bwMode="auto">
          <a:xfrm>
            <a:off x="463827" y="1232452"/>
            <a:ext cx="11221730" cy="489871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603276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98472" y="1"/>
            <a:ext cx="9291215" cy="808892"/>
          </a:xfrm>
        </p:spPr>
        <p:txBody>
          <a:bodyPr/>
          <a:lstStyle/>
          <a:p>
            <a:r>
              <a:rPr lang="en-US" dirty="0"/>
              <a:t>Navigation form of employee</a:t>
            </a:r>
          </a:p>
        </p:txBody>
      </p:sp>
      <p:pic>
        <p:nvPicPr>
          <p:cNvPr id="19458" name="Picture 2"/>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16130" t="20650" b="11534"/>
          <a:stretch/>
        </p:blipFill>
        <p:spPr bwMode="auto">
          <a:xfrm>
            <a:off x="450573" y="1287321"/>
            <a:ext cx="11219603" cy="484384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304188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16410" y="1"/>
            <a:ext cx="9291215" cy="738554"/>
          </a:xfrm>
        </p:spPr>
        <p:txBody>
          <a:bodyPr/>
          <a:lstStyle/>
          <a:p>
            <a:r>
              <a:rPr lang="en-US" dirty="0"/>
              <a:t>Navigation form for Restaurant</a:t>
            </a:r>
            <a:r>
              <a:rPr lang="ar-EG" dirty="0"/>
              <a:t> </a:t>
            </a:r>
            <a:r>
              <a:rPr lang="en-US" dirty="0"/>
              <a:t> list </a:t>
            </a:r>
          </a:p>
        </p:txBody>
      </p:sp>
      <p:pic>
        <p:nvPicPr>
          <p:cNvPr id="20482" name="Picture 2"/>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15404" t="20397" r="910" b="12655"/>
          <a:stretch/>
        </p:blipFill>
        <p:spPr bwMode="auto">
          <a:xfrm>
            <a:off x="384312" y="1325217"/>
            <a:ext cx="11360597" cy="481767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710488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69518" y="0"/>
            <a:ext cx="9291215" cy="1049235"/>
          </a:xfrm>
        </p:spPr>
        <p:txBody>
          <a:bodyPr/>
          <a:lstStyle/>
          <a:p>
            <a:r>
              <a:rPr lang="en-US" dirty="0"/>
              <a:t>Query delete</a:t>
            </a:r>
          </a:p>
        </p:txBody>
      </p:sp>
      <p:sp>
        <p:nvSpPr>
          <p:cNvPr id="3" name="Content Placeholder 2"/>
          <p:cNvSpPr>
            <a:spLocks noGrp="1"/>
          </p:cNvSpPr>
          <p:nvPr>
            <p:ph idx="1"/>
          </p:nvPr>
        </p:nvSpPr>
        <p:spPr>
          <a:xfrm>
            <a:off x="0" y="890954"/>
            <a:ext cx="12191999" cy="5205046"/>
          </a:xfrm>
        </p:spPr>
        <p:txBody>
          <a:bodyPr/>
          <a:lstStyle/>
          <a:p>
            <a:r>
              <a:rPr lang="en-US" dirty="0"/>
              <a:t>We use it to delete any drink witch its price lese than 10le.</a:t>
            </a:r>
          </a:p>
        </p:txBody>
      </p:sp>
      <p:pic>
        <p:nvPicPr>
          <p:cNvPr id="2150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7119" t="20513" r="53598" b="31571"/>
          <a:stretch/>
        </p:blipFill>
        <p:spPr bwMode="auto">
          <a:xfrm>
            <a:off x="2066319" y="2133600"/>
            <a:ext cx="7268308" cy="39624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900377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92964" y="1"/>
            <a:ext cx="9291215" cy="808892"/>
          </a:xfrm>
        </p:spPr>
        <p:txBody>
          <a:bodyPr/>
          <a:lstStyle/>
          <a:p>
            <a:r>
              <a:rPr lang="en-US" dirty="0"/>
              <a:t>Query update</a:t>
            </a:r>
          </a:p>
        </p:txBody>
      </p:sp>
      <p:sp>
        <p:nvSpPr>
          <p:cNvPr id="3" name="Content Placeholder 2"/>
          <p:cNvSpPr>
            <a:spLocks noGrp="1"/>
          </p:cNvSpPr>
          <p:nvPr>
            <p:ph idx="1"/>
          </p:nvPr>
        </p:nvSpPr>
        <p:spPr>
          <a:xfrm>
            <a:off x="93785" y="668215"/>
            <a:ext cx="12098215" cy="5462953"/>
          </a:xfrm>
        </p:spPr>
        <p:txBody>
          <a:bodyPr/>
          <a:lstStyle/>
          <a:p>
            <a:r>
              <a:rPr lang="en-US" dirty="0"/>
              <a:t>We use this query to update manger salary.</a:t>
            </a:r>
          </a:p>
        </p:txBody>
      </p:sp>
      <p:pic>
        <p:nvPicPr>
          <p:cNvPr id="2253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5858" t="20833" r="62428" b="29647"/>
          <a:stretch/>
        </p:blipFill>
        <p:spPr bwMode="auto">
          <a:xfrm>
            <a:off x="1642761" y="1324706"/>
            <a:ext cx="7151077" cy="480646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924525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Project team</a:t>
            </a:r>
          </a:p>
        </p:txBody>
      </p:sp>
      <p:sp>
        <p:nvSpPr>
          <p:cNvPr id="3" name="Content Placeholder 2"/>
          <p:cNvSpPr>
            <a:spLocks noGrp="1"/>
          </p:cNvSpPr>
          <p:nvPr>
            <p:ph idx="1"/>
          </p:nvPr>
        </p:nvSpPr>
        <p:spPr/>
        <p:txBody>
          <a:bodyPr/>
          <a:lstStyle/>
          <a:p>
            <a:r>
              <a:rPr lang="en-US" dirty="0"/>
              <a:t>Member of team:</a:t>
            </a:r>
          </a:p>
          <a:p>
            <a:pPr marL="457200" indent="-457200">
              <a:buFont typeface="+mj-lt"/>
              <a:buAutoNum type="arabicPeriod"/>
            </a:pPr>
            <a:r>
              <a:rPr lang="ar-EG" dirty="0"/>
              <a:t>اردينا اسعد امين</a:t>
            </a:r>
          </a:p>
          <a:p>
            <a:pPr marL="457200" indent="-457200">
              <a:buFont typeface="+mj-lt"/>
              <a:buAutoNum type="arabicPeriod"/>
            </a:pPr>
            <a:r>
              <a:rPr lang="ar-EG" dirty="0"/>
              <a:t>اسراء احمد عبد الغفور</a:t>
            </a:r>
          </a:p>
          <a:p>
            <a:pPr marL="457200" indent="-457200">
              <a:buFont typeface="+mj-lt"/>
              <a:buAutoNum type="arabicPeriod"/>
            </a:pPr>
            <a:r>
              <a:rPr lang="ar-EG" dirty="0"/>
              <a:t>اروي سيد ابراهيم</a:t>
            </a:r>
          </a:p>
          <a:p>
            <a:pPr marL="457200" indent="-457200">
              <a:buFont typeface="+mj-lt"/>
              <a:buAutoNum type="arabicPeriod"/>
            </a:pPr>
            <a:r>
              <a:rPr lang="ar-EG" dirty="0"/>
              <a:t>اروى محمد حمدي</a:t>
            </a:r>
          </a:p>
          <a:p>
            <a:r>
              <a:rPr lang="en-US" dirty="0"/>
              <a:t>Project link:</a:t>
            </a:r>
          </a:p>
          <a:p>
            <a:pPr marL="0" indent="0">
              <a:buNone/>
            </a:pPr>
            <a:r>
              <a:rPr lang="en-US" dirty="0">
                <a:hlinkClick r:id="rId2"/>
              </a:rPr>
              <a:t>https://github.com/IsraaAhmed22/Information_System_Project.git</a:t>
            </a:r>
            <a:endParaRPr lang="en-US" dirty="0"/>
          </a:p>
          <a:p>
            <a:pPr marL="0" indent="0">
              <a:buNone/>
            </a:pPr>
            <a:endParaRPr lang="en-US" dirty="0"/>
          </a:p>
        </p:txBody>
      </p:sp>
    </p:spTree>
    <p:extLst>
      <p:ext uri="{BB962C8B-B14F-4D97-AF65-F5344CB8AC3E}">
        <p14:creationId xmlns:p14="http://schemas.microsoft.com/office/powerpoint/2010/main" val="13069128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A77F25-42A9-4FCE-B836-4DF0AD858E90}"/>
              </a:ext>
            </a:extLst>
          </p:cNvPr>
          <p:cNvSpPr>
            <a:spLocks noGrp="1"/>
          </p:cNvSpPr>
          <p:nvPr>
            <p:ph type="title"/>
          </p:nvPr>
        </p:nvSpPr>
        <p:spPr/>
        <p:txBody>
          <a:bodyPr/>
          <a:lstStyle/>
          <a:p>
            <a:r>
              <a:rPr lang="en-US" dirty="0"/>
              <a:t>Project contain:-</a:t>
            </a:r>
          </a:p>
        </p:txBody>
      </p:sp>
      <p:sp>
        <p:nvSpPr>
          <p:cNvPr id="3" name="Content Placeholder 2">
            <a:extLst>
              <a:ext uri="{FF2B5EF4-FFF2-40B4-BE49-F238E27FC236}">
                <a16:creationId xmlns:a16="http://schemas.microsoft.com/office/drawing/2014/main" id="{EE1EA72D-5A29-43B6-AD0A-006FD510444E}"/>
              </a:ext>
            </a:extLst>
          </p:cNvPr>
          <p:cNvSpPr>
            <a:spLocks noGrp="1"/>
          </p:cNvSpPr>
          <p:nvPr>
            <p:ph idx="1"/>
          </p:nvPr>
        </p:nvSpPr>
        <p:spPr>
          <a:xfrm>
            <a:off x="1219201" y="2015732"/>
            <a:ext cx="9523594" cy="3798914"/>
          </a:xfrm>
        </p:spPr>
        <p:txBody>
          <a:bodyPr>
            <a:normAutofit/>
          </a:bodyPr>
          <a:lstStyle/>
          <a:p>
            <a:pPr marL="457200" indent="-457200">
              <a:buFont typeface="+mj-lt"/>
              <a:buAutoNum type="arabicPeriod"/>
            </a:pPr>
            <a:r>
              <a:rPr lang="en-US" dirty="0"/>
              <a:t>TABLES: we have 14 table[employee ,employee salary ,employee absence ,employee bounce ,meal list ,drink list ,meal material ,drink material ,table ,booking ,drink &amp; material ,meal &amp; material ,employee report].                                                                                                                                         </a:t>
            </a:r>
          </a:p>
          <a:p>
            <a:pPr marL="457200" indent="-457200">
              <a:buFont typeface="+mj-lt"/>
              <a:buAutoNum type="arabicPeriod"/>
            </a:pPr>
            <a:r>
              <a:rPr lang="en-US" dirty="0"/>
              <a:t>Query: we have 11 query.</a:t>
            </a:r>
          </a:p>
          <a:p>
            <a:pPr marL="457200" indent="-457200">
              <a:buFont typeface="+mj-lt"/>
              <a:buAutoNum type="arabicPeriod"/>
            </a:pPr>
            <a:r>
              <a:rPr lang="en-US" dirty="0"/>
              <a:t>report: we have 16 report.</a:t>
            </a:r>
          </a:p>
          <a:p>
            <a:pPr marL="457200" indent="-457200">
              <a:buFont typeface="+mj-lt"/>
              <a:buAutoNum type="arabicPeriod"/>
            </a:pPr>
            <a:r>
              <a:rPr lang="en-US" dirty="0"/>
              <a:t>Forms: we have 7 form</a:t>
            </a:r>
          </a:p>
          <a:p>
            <a:pPr marL="457200" indent="-457200">
              <a:buFont typeface="+mj-lt"/>
              <a:buAutoNum type="arabicPeriod"/>
            </a:pPr>
            <a:r>
              <a:rPr lang="en-US" dirty="0"/>
              <a:t>Navigation form: 2 form</a:t>
            </a:r>
          </a:p>
          <a:p>
            <a:pPr marL="457200" indent="-457200">
              <a:buFont typeface="+mj-lt"/>
              <a:buAutoNum type="arabicPeriod"/>
            </a:pPr>
            <a:r>
              <a:rPr lang="en-US" dirty="0"/>
              <a:t>One start form.</a:t>
            </a:r>
          </a:p>
          <a:p>
            <a:pPr marL="457200" indent="-457200">
              <a:buFont typeface="+mj-lt"/>
              <a:buAutoNum type="arabicPeriod"/>
            </a:pPr>
            <a:endParaRPr lang="en-US" dirty="0"/>
          </a:p>
        </p:txBody>
      </p:sp>
    </p:spTree>
    <p:extLst>
      <p:ext uri="{BB962C8B-B14F-4D97-AF65-F5344CB8AC3E}">
        <p14:creationId xmlns:p14="http://schemas.microsoft.com/office/powerpoint/2010/main" val="39728307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3579E-1D65-439B-B9DB-7F9EE316C00B}"/>
              </a:ext>
            </a:extLst>
          </p:cNvPr>
          <p:cNvSpPr>
            <a:spLocks noGrp="1"/>
          </p:cNvSpPr>
          <p:nvPr>
            <p:ph type="title"/>
          </p:nvPr>
        </p:nvSpPr>
        <p:spPr>
          <a:xfrm>
            <a:off x="1428132" y="0"/>
            <a:ext cx="9291215" cy="1049235"/>
          </a:xfrm>
        </p:spPr>
        <p:txBody>
          <a:bodyPr/>
          <a:lstStyle/>
          <a:p>
            <a:r>
              <a:rPr lang="en-US" dirty="0"/>
              <a:t>ERD</a:t>
            </a:r>
          </a:p>
        </p:txBody>
      </p:sp>
      <p:pic>
        <p:nvPicPr>
          <p:cNvPr id="1026" name="Picture 2"/>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15557" t="19795" r="1747" b="15002"/>
          <a:stretch/>
        </p:blipFill>
        <p:spPr bwMode="auto">
          <a:xfrm>
            <a:off x="278296" y="1192695"/>
            <a:ext cx="11543061" cy="4950197"/>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916647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4D4B9E-71E5-40F0-9BAE-36AEB204B50A}"/>
              </a:ext>
            </a:extLst>
          </p:cNvPr>
          <p:cNvSpPr>
            <a:spLocks noGrp="1"/>
          </p:cNvSpPr>
          <p:nvPr>
            <p:ph type="title"/>
          </p:nvPr>
        </p:nvSpPr>
        <p:spPr>
          <a:xfrm>
            <a:off x="1439856" y="0"/>
            <a:ext cx="9291215" cy="855785"/>
          </a:xfrm>
        </p:spPr>
        <p:txBody>
          <a:bodyPr/>
          <a:lstStyle/>
          <a:p>
            <a:r>
              <a:rPr lang="en-US" dirty="0"/>
              <a:t>Employee table </a:t>
            </a:r>
          </a:p>
        </p:txBody>
      </p:sp>
      <p:sp>
        <p:nvSpPr>
          <p:cNvPr id="3" name="Content Placeholder 2">
            <a:extLst>
              <a:ext uri="{FF2B5EF4-FFF2-40B4-BE49-F238E27FC236}">
                <a16:creationId xmlns:a16="http://schemas.microsoft.com/office/drawing/2014/main" id="{79558C5C-932A-4F5B-8C7B-398466725ADB}"/>
              </a:ext>
            </a:extLst>
          </p:cNvPr>
          <p:cNvSpPr>
            <a:spLocks noGrp="1"/>
          </p:cNvSpPr>
          <p:nvPr>
            <p:ph idx="1"/>
          </p:nvPr>
        </p:nvSpPr>
        <p:spPr>
          <a:xfrm>
            <a:off x="0" y="808892"/>
            <a:ext cx="12191999" cy="5334000"/>
          </a:xfrm>
        </p:spPr>
        <p:txBody>
          <a:bodyPr>
            <a:normAutofit/>
          </a:bodyPr>
          <a:lstStyle/>
          <a:p>
            <a:r>
              <a:rPr lang="en-US" dirty="0"/>
              <a:t>We make table take [name of employee and his age ,telephone number ,social security number ,gender ,job title ,extra hours ,number of absent days , the shift ,email of employee and his photo.</a:t>
            </a:r>
          </a:p>
          <a:p>
            <a:r>
              <a:rPr lang="en-US" dirty="0"/>
              <a:t> this table has primary key “id”.</a:t>
            </a:r>
          </a:p>
          <a:p>
            <a:r>
              <a:rPr lang="en-US" dirty="0"/>
              <a:t>This table is related to the employee salary table with a many-to-one relationship</a:t>
            </a:r>
            <a:r>
              <a:rPr lang="ar-EG" dirty="0"/>
              <a:t> </a:t>
            </a:r>
            <a:r>
              <a:rPr lang="en-US" dirty="0"/>
              <a:t>as this table have the job title and the salary.</a:t>
            </a:r>
          </a:p>
          <a:p>
            <a:r>
              <a:rPr lang="en-US" dirty="0"/>
              <a:t>This table is related to the employee absence table with a many-to-one relationship as this table contain of number of absent days and discount.</a:t>
            </a:r>
          </a:p>
          <a:p>
            <a:r>
              <a:rPr lang="en-US" dirty="0"/>
              <a:t>This table is related to the employee bounce table with a many-to-one relationship as this table contain of number of extra hours and bounce.</a:t>
            </a:r>
          </a:p>
          <a:p>
            <a:endParaRPr lang="en-US" dirty="0"/>
          </a:p>
          <a:p>
            <a:pPr marL="0" indent="0">
              <a:buNone/>
            </a:pPr>
            <a:endParaRPr lang="en-US" dirty="0"/>
          </a:p>
        </p:txBody>
      </p:sp>
    </p:spTree>
    <p:extLst>
      <p:ext uri="{BB962C8B-B14F-4D97-AF65-F5344CB8AC3E}">
        <p14:creationId xmlns:p14="http://schemas.microsoft.com/office/powerpoint/2010/main" val="21107740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2B57C-3087-4204-8CA3-DDC593D712AE}"/>
              </a:ext>
            </a:extLst>
          </p:cNvPr>
          <p:cNvSpPr>
            <a:spLocks noGrp="1"/>
          </p:cNvSpPr>
          <p:nvPr>
            <p:ph type="title"/>
          </p:nvPr>
        </p:nvSpPr>
        <p:spPr>
          <a:xfrm>
            <a:off x="1451579" y="1"/>
            <a:ext cx="9291215" cy="691661"/>
          </a:xfrm>
        </p:spPr>
        <p:txBody>
          <a:bodyPr/>
          <a:lstStyle/>
          <a:p>
            <a:r>
              <a:rPr lang="en-US" dirty="0"/>
              <a:t>Query employees</a:t>
            </a:r>
          </a:p>
        </p:txBody>
      </p:sp>
      <p:sp>
        <p:nvSpPr>
          <p:cNvPr id="3" name="Content Placeholder 2">
            <a:extLst>
              <a:ext uri="{FF2B5EF4-FFF2-40B4-BE49-F238E27FC236}">
                <a16:creationId xmlns:a16="http://schemas.microsoft.com/office/drawing/2014/main" id="{8B6083F1-8232-4E1C-BE9C-70F8E7A9D1FC}"/>
              </a:ext>
            </a:extLst>
          </p:cNvPr>
          <p:cNvSpPr>
            <a:spLocks noGrp="1"/>
          </p:cNvSpPr>
          <p:nvPr>
            <p:ph idx="1"/>
          </p:nvPr>
        </p:nvSpPr>
        <p:spPr>
          <a:xfrm>
            <a:off x="0" y="679938"/>
            <a:ext cx="12191999" cy="5427785"/>
          </a:xfrm>
        </p:spPr>
        <p:txBody>
          <a:bodyPr/>
          <a:lstStyle/>
          <a:p>
            <a:r>
              <a:rPr lang="en-US" dirty="0"/>
              <a:t>Employee table</a:t>
            </a:r>
          </a:p>
          <a:p>
            <a:pPr marL="0" indent="0">
              <a:buNone/>
            </a:pPr>
            <a:endParaRPr lang="en-US" dirty="0"/>
          </a:p>
          <a:p>
            <a:pPr marL="0" indent="0">
              <a:buNone/>
            </a:pPr>
            <a:endParaRPr lang="en-US" dirty="0"/>
          </a:p>
          <a:p>
            <a:endParaRPr lang="en-US" dirty="0"/>
          </a:p>
          <a:p>
            <a:r>
              <a:rPr lang="en-US" dirty="0"/>
              <a:t>Employee salary                    Employee bounce:                          Employee discount</a:t>
            </a:r>
          </a:p>
        </p:txBody>
      </p:sp>
      <p:pic>
        <p:nvPicPr>
          <p:cNvPr id="205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6294" t="21387" r="4145" b="60383"/>
          <a:stretch/>
        </p:blipFill>
        <p:spPr bwMode="auto">
          <a:xfrm>
            <a:off x="2" y="1137139"/>
            <a:ext cx="7209690" cy="83233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26214" t="21344" r="30996" b="60355"/>
          <a:stretch/>
        </p:blipFill>
        <p:spPr bwMode="auto">
          <a:xfrm>
            <a:off x="7209693" y="1137139"/>
            <a:ext cx="4982308" cy="83233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2" name="Picture 4"/>
          <p:cNvPicPr>
            <a:picLocks noChangeAspect="1" noChangeArrowheads="1"/>
          </p:cNvPicPr>
          <p:nvPr/>
        </p:nvPicPr>
        <p:blipFill rotWithShape="1">
          <a:blip r:embed="rId4">
            <a:extLst>
              <a:ext uri="{28A0092B-C50C-407E-A947-70E740481C1C}">
                <a14:useLocalDpi xmlns:a14="http://schemas.microsoft.com/office/drawing/2010/main" val="0"/>
              </a:ext>
            </a:extLst>
          </a:blip>
          <a:srcRect l="17925" t="21175" r="66668" b="52028"/>
          <a:stretch/>
        </p:blipFill>
        <p:spPr bwMode="auto">
          <a:xfrm>
            <a:off x="79131" y="4256246"/>
            <a:ext cx="2004646" cy="185811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3" name="Picture 5"/>
          <p:cNvPicPr>
            <a:picLocks noChangeAspect="1" noChangeArrowheads="1"/>
          </p:cNvPicPr>
          <p:nvPr/>
        </p:nvPicPr>
        <p:blipFill rotWithShape="1">
          <a:blip r:embed="rId5">
            <a:extLst>
              <a:ext uri="{28A0092B-C50C-407E-A947-70E740481C1C}">
                <a14:useLocalDpi xmlns:a14="http://schemas.microsoft.com/office/drawing/2010/main" val="0"/>
              </a:ext>
            </a:extLst>
          </a:blip>
          <a:srcRect l="18201" t="22400" r="67202" b="52325"/>
          <a:stretch/>
        </p:blipFill>
        <p:spPr bwMode="auto">
          <a:xfrm>
            <a:off x="3632688" y="4361757"/>
            <a:ext cx="1899138" cy="17526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4" name="Picture 6"/>
          <p:cNvPicPr>
            <a:picLocks noChangeAspect="1" noChangeArrowheads="1"/>
          </p:cNvPicPr>
          <p:nvPr/>
        </p:nvPicPr>
        <p:blipFill rotWithShape="1">
          <a:blip r:embed="rId6">
            <a:extLst>
              <a:ext uri="{28A0092B-C50C-407E-A947-70E740481C1C}">
                <a14:useLocalDpi xmlns:a14="http://schemas.microsoft.com/office/drawing/2010/main" val="0"/>
              </a:ext>
            </a:extLst>
          </a:blip>
          <a:srcRect l="18104" t="21682" r="67570" b="38525"/>
          <a:stretch/>
        </p:blipFill>
        <p:spPr bwMode="auto">
          <a:xfrm>
            <a:off x="7744368" y="3357338"/>
            <a:ext cx="1863969" cy="275931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778991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397DE7-9359-48B5-9074-69A396F10F4E}"/>
              </a:ext>
            </a:extLst>
          </p:cNvPr>
          <p:cNvSpPr>
            <a:spLocks noGrp="1"/>
          </p:cNvSpPr>
          <p:nvPr>
            <p:ph type="title"/>
          </p:nvPr>
        </p:nvSpPr>
        <p:spPr>
          <a:xfrm>
            <a:off x="1451579" y="1"/>
            <a:ext cx="9291215" cy="808891"/>
          </a:xfrm>
        </p:spPr>
        <p:txBody>
          <a:bodyPr/>
          <a:lstStyle/>
          <a:p>
            <a:r>
              <a:rPr lang="en-US" dirty="0"/>
              <a:t>Query employees</a:t>
            </a:r>
          </a:p>
        </p:txBody>
      </p:sp>
      <p:sp>
        <p:nvSpPr>
          <p:cNvPr id="3" name="Content Placeholder 2">
            <a:extLst>
              <a:ext uri="{FF2B5EF4-FFF2-40B4-BE49-F238E27FC236}">
                <a16:creationId xmlns:a16="http://schemas.microsoft.com/office/drawing/2014/main" id="{5E6AE16D-7FA2-4C4F-8422-5589EC81330F}"/>
              </a:ext>
            </a:extLst>
          </p:cNvPr>
          <p:cNvSpPr>
            <a:spLocks noGrp="1"/>
          </p:cNvSpPr>
          <p:nvPr>
            <p:ph idx="1"/>
          </p:nvPr>
        </p:nvSpPr>
        <p:spPr>
          <a:xfrm>
            <a:off x="0" y="656492"/>
            <a:ext cx="12191999" cy="4809853"/>
          </a:xfrm>
        </p:spPr>
        <p:txBody>
          <a:bodyPr/>
          <a:lstStyle/>
          <a:p>
            <a:r>
              <a:rPr lang="en-US" dirty="0"/>
              <a:t> Absent employees                                                                        salary of manager                        </a:t>
            </a:r>
          </a:p>
        </p:txBody>
      </p:sp>
      <p:pic>
        <p:nvPicPr>
          <p:cNvPr id="307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7029" t="21809" r="57472" b="19188"/>
          <a:stretch/>
        </p:blipFill>
        <p:spPr bwMode="auto">
          <a:xfrm>
            <a:off x="246185" y="1113693"/>
            <a:ext cx="4841630" cy="29542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18736" t="19738" r="52703" b="41103"/>
          <a:stretch/>
        </p:blipFill>
        <p:spPr bwMode="auto">
          <a:xfrm>
            <a:off x="246185" y="4067909"/>
            <a:ext cx="4841630" cy="22347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6" name="Picture 4"/>
          <p:cNvPicPr>
            <a:picLocks noChangeAspect="1" noChangeArrowheads="1"/>
          </p:cNvPicPr>
          <p:nvPr/>
        </p:nvPicPr>
        <p:blipFill rotWithShape="1">
          <a:blip r:embed="rId4">
            <a:extLst>
              <a:ext uri="{28A0092B-C50C-407E-A947-70E740481C1C}">
                <a14:useLocalDpi xmlns:a14="http://schemas.microsoft.com/office/drawing/2010/main" val="0"/>
              </a:ext>
            </a:extLst>
          </a:blip>
          <a:srcRect l="17113" t="22358" r="53874" b="64117"/>
          <a:stretch/>
        </p:blipFill>
        <p:spPr bwMode="auto">
          <a:xfrm>
            <a:off x="6682154" y="1266092"/>
            <a:ext cx="4911969" cy="1219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7" name="Picture 5"/>
          <p:cNvPicPr>
            <a:picLocks noChangeAspect="1" noChangeArrowheads="1"/>
          </p:cNvPicPr>
          <p:nvPr/>
        </p:nvPicPr>
        <p:blipFill rotWithShape="1">
          <a:blip r:embed="rId5">
            <a:extLst>
              <a:ext uri="{28A0092B-C50C-407E-A947-70E740481C1C}">
                <a14:useLocalDpi xmlns:a14="http://schemas.microsoft.com/office/drawing/2010/main" val="0"/>
              </a:ext>
            </a:extLst>
          </a:blip>
          <a:srcRect l="17569" t="22021" r="28371" b="37214"/>
          <a:stretch/>
        </p:blipFill>
        <p:spPr bwMode="auto">
          <a:xfrm>
            <a:off x="6682154" y="2485292"/>
            <a:ext cx="4911969" cy="3657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439537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8133" y="1"/>
            <a:ext cx="9291215" cy="715108"/>
          </a:xfrm>
        </p:spPr>
        <p:txBody>
          <a:bodyPr/>
          <a:lstStyle/>
          <a:p>
            <a:r>
              <a:rPr lang="en-US" dirty="0"/>
              <a:t>Query employees</a:t>
            </a:r>
          </a:p>
        </p:txBody>
      </p:sp>
      <p:sp>
        <p:nvSpPr>
          <p:cNvPr id="3" name="Content Placeholder 2"/>
          <p:cNvSpPr>
            <a:spLocks noGrp="1"/>
          </p:cNvSpPr>
          <p:nvPr>
            <p:ph idx="1"/>
          </p:nvPr>
        </p:nvSpPr>
        <p:spPr>
          <a:xfrm>
            <a:off x="0" y="586154"/>
            <a:ext cx="12191999" cy="5533292"/>
          </a:xfrm>
        </p:spPr>
        <p:txBody>
          <a:bodyPr/>
          <a:lstStyle/>
          <a:p>
            <a:r>
              <a:rPr lang="en-US" dirty="0"/>
              <a:t>Frist shift:</a:t>
            </a:r>
          </a:p>
        </p:txBody>
      </p:sp>
      <p:pic>
        <p:nvPicPr>
          <p:cNvPr id="1741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6759" t="20673" r="66483" b="59135"/>
          <a:stretch/>
        </p:blipFill>
        <p:spPr bwMode="auto">
          <a:xfrm>
            <a:off x="457200" y="3078585"/>
            <a:ext cx="3481754" cy="303627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411"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17023" t="21876" r="62254" b="36618"/>
          <a:stretch/>
        </p:blipFill>
        <p:spPr bwMode="auto">
          <a:xfrm>
            <a:off x="5838092" y="3078585"/>
            <a:ext cx="4155831" cy="303627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795385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F5699D-DC33-4AB2-9383-EBCC1B12F452}"/>
              </a:ext>
            </a:extLst>
          </p:cNvPr>
          <p:cNvSpPr>
            <a:spLocks noGrp="1"/>
          </p:cNvSpPr>
          <p:nvPr>
            <p:ph type="title"/>
          </p:nvPr>
        </p:nvSpPr>
        <p:spPr>
          <a:xfrm>
            <a:off x="1451579" y="1"/>
            <a:ext cx="9291215" cy="773722"/>
          </a:xfrm>
        </p:spPr>
        <p:txBody>
          <a:bodyPr/>
          <a:lstStyle/>
          <a:p>
            <a:r>
              <a:rPr lang="en-US" dirty="0"/>
              <a:t> Employees form and report</a:t>
            </a:r>
          </a:p>
        </p:txBody>
      </p:sp>
      <p:sp>
        <p:nvSpPr>
          <p:cNvPr id="3" name="Content Placeholder 2"/>
          <p:cNvSpPr>
            <a:spLocks noGrp="1"/>
          </p:cNvSpPr>
          <p:nvPr>
            <p:ph idx="1"/>
          </p:nvPr>
        </p:nvSpPr>
        <p:spPr>
          <a:xfrm>
            <a:off x="0" y="597877"/>
            <a:ext cx="12191999" cy="5638799"/>
          </a:xfrm>
        </p:spPr>
        <p:txBody>
          <a:bodyPr/>
          <a:lstStyle/>
          <a:p>
            <a:r>
              <a:rPr lang="en-US" dirty="0"/>
              <a:t>Employee form</a:t>
            </a:r>
          </a:p>
        </p:txBody>
      </p:sp>
      <p:pic>
        <p:nvPicPr>
          <p:cNvPr id="4099"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16934" t="21682" r="9274" b="21302"/>
          <a:stretch/>
        </p:blipFill>
        <p:spPr bwMode="auto">
          <a:xfrm>
            <a:off x="212035" y="1191843"/>
            <a:ext cx="11489636" cy="494646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23248557"/>
      </p:ext>
    </p:extLst>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9D5"/>
      </a:lt2>
      <a:accent1>
        <a:srgbClr val="FB8C29"/>
      </a:accent1>
      <a:accent2>
        <a:srgbClr val="F2C351"/>
      </a:accent2>
      <a:accent3>
        <a:srgbClr val="D0CBA5"/>
      </a:accent3>
      <a:accent4>
        <a:srgbClr val="A2C476"/>
      </a:accent4>
      <a:accent5>
        <a:srgbClr val="57C293"/>
      </a:accent5>
      <a:accent6>
        <a:srgbClr val="06BFDE"/>
      </a:accent6>
      <a:hlink>
        <a:srgbClr val="FBAE29"/>
      </a:hlink>
      <a:folHlink>
        <a:srgbClr val="EDC47E"/>
      </a:folHlink>
    </a:clrScheme>
    <a:fontScheme name="Gallery">
      <a:majorFont>
        <a:latin typeface="Rockwell" panose="020606030202050204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BB5F5D82-B5E9-469E-A815-C655ED4AF24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Gallery</Template>
  <TotalTime>747</TotalTime>
  <Words>782</Words>
  <Application>Microsoft Office PowerPoint</Application>
  <PresentationFormat>Widescreen</PresentationFormat>
  <Paragraphs>77</Paragraphs>
  <Slides>28</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28</vt:i4>
      </vt:variant>
    </vt:vector>
  </HeadingPairs>
  <TitlesOfParts>
    <vt:vector size="32" baseType="lpstr">
      <vt:lpstr>Arial</vt:lpstr>
      <vt:lpstr>Calibri</vt:lpstr>
      <vt:lpstr>Rockwell</vt:lpstr>
      <vt:lpstr>Gallery</vt:lpstr>
      <vt:lpstr>Restaurant system </vt:lpstr>
      <vt:lpstr>Project idea</vt:lpstr>
      <vt:lpstr>Project contain:-</vt:lpstr>
      <vt:lpstr>ERD</vt:lpstr>
      <vt:lpstr>Employee table </vt:lpstr>
      <vt:lpstr>Query employees</vt:lpstr>
      <vt:lpstr>Query employees</vt:lpstr>
      <vt:lpstr>Query employees</vt:lpstr>
      <vt:lpstr> Employees form and report</vt:lpstr>
      <vt:lpstr>Employees form and report</vt:lpstr>
      <vt:lpstr>Meal and material tables</vt:lpstr>
      <vt:lpstr>Query Meal and material</vt:lpstr>
      <vt:lpstr>Report of meals and material</vt:lpstr>
      <vt:lpstr>Meals and material forms</vt:lpstr>
      <vt:lpstr>Drink &amp; material </vt:lpstr>
      <vt:lpstr>Query of drink &amp; material</vt:lpstr>
      <vt:lpstr>Report of drink &amp; material</vt:lpstr>
      <vt:lpstr>Report of drink &amp; material</vt:lpstr>
      <vt:lpstr>Form of drink &amp; material</vt:lpstr>
      <vt:lpstr>Booking &amp; tables</vt:lpstr>
      <vt:lpstr>Form of booking</vt:lpstr>
      <vt:lpstr>Report of booking &amp; tables</vt:lpstr>
      <vt:lpstr>Start form</vt:lpstr>
      <vt:lpstr>Navigation form of employee</vt:lpstr>
      <vt:lpstr>Navigation form for Restaurant  list </vt:lpstr>
      <vt:lpstr>Query delete</vt:lpstr>
      <vt:lpstr>Query update</vt:lpstr>
      <vt:lpstr>Project team</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Restaurant system</dc:title>
  <dc:creator>Esraa Ahmed</dc:creator>
  <cp:lastModifiedBy>Esraa Ahmed</cp:lastModifiedBy>
  <cp:revision>43</cp:revision>
  <dcterms:created xsi:type="dcterms:W3CDTF">2022-01-05T02:34:54Z</dcterms:created>
  <dcterms:modified xsi:type="dcterms:W3CDTF">2022-01-06T02:42:15Z</dcterms:modified>
</cp:coreProperties>
</file>